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andia.ru/text/category/vzaimootnoshenie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1214422"/>
            <a:ext cx="724539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Инновационные технологии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уроках русского языка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Примененные технологии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71604" y="2357430"/>
            <a:ext cx="7358114" cy="42862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FFFF00"/>
                </a:solidFill>
              </a:rPr>
              <a:t>Учебный клип </a:t>
            </a:r>
            <a:r>
              <a:rPr lang="ru-RU" dirty="0" smtClean="0">
                <a:solidFill>
                  <a:srgbClr val="FFFF00"/>
                </a:solidFill>
              </a:rPr>
              <a:t>( заключается в </a:t>
            </a:r>
            <a:r>
              <a:rPr lang="ru-RU" dirty="0" smtClean="0">
                <a:solidFill>
                  <a:srgbClr val="FFFF00"/>
                </a:solidFill>
              </a:rPr>
              <a:t> "</a:t>
            </a:r>
            <a:r>
              <a:rPr lang="ru-RU" dirty="0" smtClean="0">
                <a:solidFill>
                  <a:srgbClr val="FFFF00"/>
                </a:solidFill>
              </a:rPr>
              <a:t>склеивании" </a:t>
            </a:r>
            <a:r>
              <a:rPr lang="ru-RU" dirty="0" smtClean="0">
                <a:solidFill>
                  <a:srgbClr val="FFFF00"/>
                </a:solidFill>
              </a:rPr>
              <a:t>нескольких "кадров" в наглядный лингвистический </a:t>
            </a:r>
            <a:r>
              <a:rPr lang="ru-RU" dirty="0" smtClean="0">
                <a:solidFill>
                  <a:srgbClr val="FFFF00"/>
                </a:solidFill>
              </a:rPr>
              <a:t>сюжет. </a:t>
            </a:r>
            <a:r>
              <a:rPr lang="ru-RU" dirty="0" smtClean="0">
                <a:solidFill>
                  <a:srgbClr val="FFFF00"/>
                </a:solidFill>
              </a:rPr>
              <a:t>Кадрами клипа могут быть </a:t>
            </a:r>
            <a:r>
              <a:rPr lang="ru-RU" dirty="0" smtClean="0">
                <a:solidFill>
                  <a:srgbClr val="FFFF00"/>
                </a:solidFill>
              </a:rPr>
              <a:t>полученные ранее знания и материал , рассмотренный в </a:t>
            </a:r>
            <a:r>
              <a:rPr lang="ru-RU" dirty="0" smtClean="0">
                <a:solidFill>
                  <a:srgbClr val="FFFF00"/>
                </a:solidFill>
              </a:rPr>
              <a:t>ходе изучения темы, раздела </a:t>
            </a:r>
            <a:r>
              <a:rPr lang="ru-RU" dirty="0" smtClean="0">
                <a:solidFill>
                  <a:srgbClr val="FFFF00"/>
                </a:solidFill>
              </a:rPr>
              <a:t>,сочинения-миниатюры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сочинения-лингвистические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сказки.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4424" y="1785926"/>
            <a:ext cx="7615294" cy="4972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u="sng" dirty="0" smtClean="0"/>
              <a:t>схема-опора</a:t>
            </a:r>
            <a:r>
              <a:rPr lang="ru-RU" dirty="0" smtClean="0"/>
              <a:t>  - это модель изучаемого языкового материала, изображение его "устройства", главных черт, </a:t>
            </a:r>
            <a:r>
              <a:rPr lang="ru-RU" dirty="0" smtClean="0">
                <a:hlinkClick r:id="rId3" tooltip="Взаимоотношение"/>
              </a:rPr>
              <a:t>взаимоотношения</a:t>
            </a:r>
            <a:r>
              <a:rPr lang="ru-RU" dirty="0" smtClean="0"/>
              <a:t> частей; применяется на уроке первичного усвоения</a:t>
            </a:r>
            <a:r>
              <a:rPr lang="ru-RU" dirty="0" smtClean="0"/>
              <a:t>.</a:t>
            </a:r>
          </a:p>
          <a:p>
            <a:pPr fontAlgn="base"/>
            <a:r>
              <a:rPr lang="ru-RU" b="1" dirty="0" smtClean="0"/>
              <a:t>“</a:t>
            </a:r>
            <a:r>
              <a:rPr lang="ru-RU" b="1" u="sng" dirty="0" smtClean="0"/>
              <a:t>Погружение”</a:t>
            </a:r>
            <a:r>
              <a:rPr lang="ru-RU" dirty="0" smtClean="0"/>
              <a:t> предлагает длительное занятие одним словесно-знаковым предметом, при котором уроки “основного” предмета перемежаются уроками образно-эмоциональной сферы, а сами “погружения” повторяются через определенные промежутки </a:t>
            </a:r>
            <a:r>
              <a:rPr lang="ru-RU" dirty="0" smtClean="0"/>
              <a:t>времени(элементы развития речи добавляют эмоциональности)</a:t>
            </a:r>
            <a:endParaRPr lang="ru-RU" dirty="0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Примененные технологии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5929322" cy="442915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4000" u="sng" dirty="0" smtClean="0">
                <a:solidFill>
                  <a:srgbClr val="7030A0"/>
                </a:solidFill>
              </a:rPr>
              <a:t>Творческая мастерская</a:t>
            </a:r>
            <a:r>
              <a:rPr lang="ru-RU" sz="4000" u="sng" dirty="0" smtClean="0">
                <a:solidFill>
                  <a:srgbClr val="7030A0"/>
                </a:solidFill>
              </a:rPr>
              <a:t> </a:t>
            </a:r>
            <a:r>
              <a:rPr lang="ru-RU" sz="4000" dirty="0" smtClean="0">
                <a:solidFill>
                  <a:srgbClr val="7030A0"/>
                </a:solidFill>
              </a:rPr>
              <a:t> заключается в том,</a:t>
            </a:r>
          </a:p>
          <a:p>
            <a:pPr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что  </a:t>
            </a:r>
            <a:r>
              <a:rPr lang="ru-RU" sz="4000" dirty="0" smtClean="0">
                <a:solidFill>
                  <a:srgbClr val="7030A0"/>
                </a:solidFill>
              </a:rPr>
              <a:t>ученики сами добывают и осмысливают знания по предмету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Примененные технологии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15404" cy="629763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ПОЗДРАВЛЯЮ ВАС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С НОВОГОДНИМИ ПРАЗДНИКАМИ!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Помните:творчество</a:t>
            </a:r>
            <a:r>
              <a:rPr lang="ru-RU" b="1" dirty="0" smtClean="0">
                <a:solidFill>
                  <a:srgbClr val="002060"/>
                </a:solidFill>
              </a:rPr>
              <a:t> приходит тогда,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когда Вы расслаблены, счастливы и наслаждаетесь настоящим!</a:t>
            </a:r>
            <a:r>
              <a:rPr lang="ru-RU" b="1" dirty="0" smtClean="0">
                <a:solidFill>
                  <a:srgbClr val="002060"/>
                </a:solidFill>
              </a:rPr>
              <a:t> ЖЕЛАЮ вдохновения!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642918"/>
            <a:ext cx="4900618" cy="4214842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29718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Степени сравнения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прилагательных /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наречий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428596" y="1600200"/>
            <a:ext cx="8286808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Сравнительная                        Превосходная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Простая             Составная                             </a:t>
            </a:r>
            <a:r>
              <a:rPr lang="ru-RU" sz="2000" dirty="0" smtClean="0"/>
              <a:t> Простая </a:t>
            </a:r>
            <a:r>
              <a:rPr lang="ru-RU" sz="2000" dirty="0" smtClean="0"/>
              <a:t>                  Составная  </a:t>
            </a:r>
          </a:p>
          <a:p>
            <a:r>
              <a:rPr lang="ru-RU" sz="2000" dirty="0" smtClean="0"/>
              <a:t>-ее                        более                                   -</a:t>
            </a:r>
            <a:r>
              <a:rPr lang="ru-RU" sz="2000" dirty="0" err="1" smtClean="0"/>
              <a:t>ейш</a:t>
            </a:r>
            <a:r>
              <a:rPr lang="ru-RU" sz="2000" dirty="0" smtClean="0"/>
              <a:t>                      наиболее</a:t>
            </a:r>
          </a:p>
          <a:p>
            <a:r>
              <a:rPr lang="ru-RU" sz="2000" dirty="0" smtClean="0"/>
              <a:t>-ей                        менее                                  -</a:t>
            </a:r>
            <a:r>
              <a:rPr lang="ru-RU" sz="2000" dirty="0" err="1" smtClean="0"/>
              <a:t>айш</a:t>
            </a:r>
            <a:r>
              <a:rPr lang="ru-RU" sz="2000" dirty="0" smtClean="0"/>
              <a:t>                       наименее</a:t>
            </a:r>
          </a:p>
          <a:p>
            <a:r>
              <a:rPr lang="ru-RU" sz="2000" dirty="0" smtClean="0"/>
              <a:t>-</a:t>
            </a:r>
            <a:r>
              <a:rPr lang="ru-RU" sz="2000" dirty="0" err="1" smtClean="0"/>
              <a:t>ше</a:t>
            </a:r>
            <a:r>
              <a:rPr lang="ru-RU" sz="2000" dirty="0" smtClean="0"/>
              <a:t>                                                                     </a:t>
            </a:r>
            <a:r>
              <a:rPr lang="ru-RU" sz="2000" dirty="0" err="1" smtClean="0"/>
              <a:t>наи</a:t>
            </a:r>
            <a:r>
              <a:rPr lang="ru-RU" sz="2000" dirty="0" smtClean="0"/>
              <a:t>-                         самый</a:t>
            </a:r>
          </a:p>
          <a:p>
            <a:r>
              <a:rPr lang="ru-RU" sz="2000" dirty="0" smtClean="0"/>
              <a:t>-е                                                                                                           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                  простая сравнительная </a:t>
            </a:r>
            <a:r>
              <a:rPr lang="ru-RU" sz="2000" dirty="0" smtClean="0">
                <a:solidFill>
                  <a:srgbClr val="FF0000"/>
                </a:solidFill>
              </a:rPr>
              <a:t>+</a:t>
            </a:r>
            <a:r>
              <a:rPr lang="ru-RU" sz="2000" dirty="0" smtClean="0">
                <a:solidFill>
                  <a:srgbClr val="FF0000"/>
                </a:solidFill>
              </a:rPr>
              <a:t>всех, всего</a:t>
            </a:r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428860" y="221455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1214414" y="2357430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215206" y="2428868"/>
            <a:ext cx="1057276" cy="842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5393537" y="2464587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643438" y="3571876"/>
            <a:ext cx="1500198" cy="1214446"/>
          </a:xfrm>
          <a:prstGeom prst="line">
            <a:avLst/>
          </a:prstGeom>
          <a:ln>
            <a:solidFill>
              <a:srgbClr val="FF0000"/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Левая круглая скобка 23"/>
          <p:cNvSpPr/>
          <p:nvPr/>
        </p:nvSpPr>
        <p:spPr>
          <a:xfrm>
            <a:off x="6929454" y="3786190"/>
            <a:ext cx="216028" cy="98583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авая круглая скобка 24"/>
          <p:cNvSpPr/>
          <p:nvPr/>
        </p:nvSpPr>
        <p:spPr>
          <a:xfrm>
            <a:off x="8358214" y="3786190"/>
            <a:ext cx="73152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5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6011882"/>
          </a:xfrm>
        </p:spPr>
        <p:txBody>
          <a:bodyPr>
            <a:normAutofit/>
          </a:bodyPr>
          <a:lstStyle/>
          <a:p>
            <a:r>
              <a:rPr lang="ru-RU" dirty="0" smtClean="0"/>
              <a:t>Образуйте все возможные степени сравнения для прилагательного  «легкий»  </a:t>
            </a:r>
            <a:br>
              <a:rPr lang="ru-RU" dirty="0" smtClean="0"/>
            </a:br>
            <a:r>
              <a:rPr lang="ru-RU" dirty="0" smtClean="0"/>
              <a:t>и наречия  «легко»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Степени сравнения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4000" b="1" dirty="0" smtClean="0"/>
              <a:t> от «легкий»</a:t>
            </a:r>
          </a:p>
          <a:p>
            <a:endParaRPr lang="ru-RU" sz="4000" b="1" dirty="0" smtClean="0"/>
          </a:p>
          <a:p>
            <a:r>
              <a:rPr lang="ru-RU" sz="4000" b="1" i="1" dirty="0" smtClean="0"/>
              <a:t>Легче</a:t>
            </a:r>
          </a:p>
          <a:p>
            <a:r>
              <a:rPr lang="ru-RU" sz="4000" b="1" i="1" dirty="0" smtClean="0"/>
              <a:t>Более легкий</a:t>
            </a:r>
          </a:p>
          <a:p>
            <a:r>
              <a:rPr lang="ru-RU" sz="4000" b="1" i="1" dirty="0" smtClean="0"/>
              <a:t>Легчайший</a:t>
            </a:r>
          </a:p>
          <a:p>
            <a:r>
              <a:rPr lang="ru-RU" sz="4000" b="1" i="1" dirty="0" smtClean="0"/>
              <a:t>Самый легкий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ru-RU" sz="4000" b="1" dirty="0" smtClean="0">
                <a:solidFill>
                  <a:srgbClr val="FF0000"/>
                </a:solidFill>
              </a:rPr>
              <a:t>т «легко»</a:t>
            </a: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Легче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Более легко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Легче всего</a:t>
            </a:r>
            <a:endParaRPr lang="ru-RU" sz="4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5984" y="142852"/>
            <a:ext cx="6715172" cy="68831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определить, что перед нами: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наречие или прилагательное, 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совпадает форма простой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сравнительной степени?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Способы различить формы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642918"/>
            <a:ext cx="8286776" cy="548324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Задать вопрос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Преобразовать сравнительную степень в положительную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Преобразовать сравнительную степень в составную превосходную</a:t>
            </a:r>
            <a:r>
              <a:rPr lang="ru-RU" sz="4000" dirty="0" smtClean="0">
                <a:solidFill>
                  <a:schemeClr val="bg1"/>
                </a:solidFill>
              </a:rPr>
              <a:t>                   </a:t>
            </a:r>
            <a:endParaRPr lang="ru-RU" sz="4000" dirty="0" smtClean="0">
              <a:solidFill>
                <a:schemeClr val="bg1"/>
              </a:solidFill>
            </a:endParaRP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71504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Нести рюкзак стало(как?) </a:t>
            </a:r>
            <a:r>
              <a:rPr lang="ru-RU" sz="3200" b="1" dirty="0" smtClean="0">
                <a:solidFill>
                  <a:srgbClr val="FF0000"/>
                </a:solidFill>
              </a:rPr>
              <a:t>легче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Нести рюкзак </a:t>
            </a:r>
            <a:r>
              <a:rPr lang="ru-RU" sz="3200" b="1" dirty="0" smtClean="0"/>
              <a:t>стало </a:t>
            </a:r>
            <a:r>
              <a:rPr lang="ru-RU" sz="3200" b="1" dirty="0" smtClean="0">
                <a:solidFill>
                  <a:srgbClr val="FF0000"/>
                </a:solidFill>
              </a:rPr>
              <a:t>легко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Нести рюкзак </a:t>
            </a:r>
            <a:r>
              <a:rPr lang="ru-RU" sz="3200" b="1" dirty="0" smtClean="0"/>
              <a:t>стало </a:t>
            </a:r>
            <a:r>
              <a:rPr lang="ru-RU" sz="3200" b="1" dirty="0" smtClean="0">
                <a:solidFill>
                  <a:srgbClr val="FF0000"/>
                </a:solidFill>
              </a:rPr>
              <a:t>легче всего</a:t>
            </a:r>
            <a:r>
              <a:rPr lang="ru-RU" sz="3200" b="1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000" b="1" dirty="0" smtClean="0">
                <a:solidFill>
                  <a:srgbClr val="FF0000"/>
                </a:solidFill>
              </a:rPr>
              <a:t>    наречие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495800" cy="512605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Твой портфель(какой?) легче( моего).</a:t>
            </a:r>
          </a:p>
          <a:p>
            <a:r>
              <a:rPr lang="ru-RU" b="1" dirty="0" smtClean="0"/>
              <a:t>Твой портфель легкий.</a:t>
            </a:r>
          </a:p>
          <a:p>
            <a:r>
              <a:rPr lang="ru-RU" b="1" dirty="0" smtClean="0"/>
              <a:t>Твой портфель самый легкий.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4000" b="1" dirty="0" smtClean="0"/>
              <a:t>прилагательное</a:t>
            </a:r>
            <a:endParaRPr lang="ru-RU" sz="4000" b="1" dirty="0" smtClean="0"/>
          </a:p>
        </p:txBody>
      </p:sp>
      <p:sp>
        <p:nvSpPr>
          <p:cNvPr id="5" name="Стрелка вниз 4"/>
          <p:cNvSpPr/>
          <p:nvPr/>
        </p:nvSpPr>
        <p:spPr>
          <a:xfrm>
            <a:off x="1928794" y="414338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0"/>
            <a:ext cx="3221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Практика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429388" y="392906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49403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Составьте пару предложений со словом «ярче» так, чтоб в первом случае это было прилагательное, а во втором- наречие. 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000125"/>
            <a:ext cx="7186613" cy="5072063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accent6">
                    <a:lumMod val="75000"/>
                  </a:schemeClr>
                </a:solidFill>
              </a:rPr>
              <a:t>Докажите правильность выбора формы</a:t>
            </a:r>
            <a:endParaRPr lang="ru-RU" sz="8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192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Степени сравнения  прилагательных /наречий</vt:lpstr>
      <vt:lpstr>Образуйте все возможные степени сравнения для прилагательного  «легкий»   и наречия  «легко»</vt:lpstr>
      <vt:lpstr>Степени сравнения </vt:lpstr>
      <vt:lpstr>Слайд 5</vt:lpstr>
      <vt:lpstr>Способы различить формы</vt:lpstr>
      <vt:lpstr> </vt:lpstr>
      <vt:lpstr>Составьте пару предложений со словом «ярче» так, чтоб в первом случае это было прилагательное, а во втором- наречие. </vt:lpstr>
      <vt:lpstr>Докажите правильность выбора формы</vt:lpstr>
      <vt:lpstr>Примененные технологии</vt:lpstr>
      <vt:lpstr>Примененные технологии</vt:lpstr>
      <vt:lpstr>Примененные технологии</vt:lpstr>
      <vt:lpstr>ПОЗДРАВЛЯЮ ВАС  С НОВОГОДНИМИ ПРАЗДНИКАМИ!  Помните:творчество приходит тогда,  когда Вы расслаблены, счастливы и наслаждаетесь настоящим! ЖЕЛАЮ вдохновения!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2017-01-09T19:48:49Z</dcterms:created>
  <dcterms:modified xsi:type="dcterms:W3CDTF">2017-01-09T21:58:23Z</dcterms:modified>
</cp:coreProperties>
</file>